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327" r:id="rId3"/>
    <p:sldId id="397" r:id="rId4"/>
    <p:sldId id="405" r:id="rId5"/>
    <p:sldId id="404" r:id="rId6"/>
    <p:sldId id="777" r:id="rId7"/>
    <p:sldId id="406" r:id="rId8"/>
    <p:sldId id="403" r:id="rId9"/>
    <p:sldId id="407" r:id="rId10"/>
    <p:sldId id="400" r:id="rId11"/>
    <p:sldId id="409" r:id="rId12"/>
    <p:sldId id="753" r:id="rId13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55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2.jpeg>
</file>

<file path=ppt/media/image13.png>
</file>

<file path=ppt/media/image14.png>
</file>

<file path=ppt/media/image16.png>
</file>

<file path=ppt/media/image17.jpeg>
</file>

<file path=ppt/media/image2.png>
</file>

<file path=ppt/media/image3.tiff>
</file>

<file path=ppt/media/image5.pn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E28953-A70A-1143-BBA2-30FB0C745833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EB867A-4A41-1A41-8A58-9916426D55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59540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5CA887-7947-6549-8D76-493BB46BBC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92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CA887-7947-6549-8D76-493BB46BBC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896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CA887-7947-6549-8D76-493BB46BBC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9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CA887-7947-6549-8D76-493BB46BBC8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931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CA887-7947-6549-8D76-493BB46BBC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69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4ADC9-AD90-104E-B10D-7D4F52F0D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E57C49-8BB3-F743-B7A7-FBFCD2660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B9728-3CA1-3641-A204-891B0D489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C5E23-4819-D748-BAC5-2DDB770E8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BE488-C9D5-EC48-90E5-71FB7CA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5418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1DFA7-1387-8441-BD2A-03980AA8E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B9D966-C0C5-2646-8D9D-73DE35514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A9A01-E113-9843-A7F4-AAA1C873F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3B8D6-07CD-2C46-B346-B86CAEF7A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47E5C-048E-C647-96B3-BE549CE0C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3742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3E4581-B72D-B546-A414-AE34041103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287AB8-D988-0647-B602-1B737D976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FFE2E-5F95-3442-BBBF-81DA91AC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3384A-46AC-C345-8452-9A17599B6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46A90-1496-8C49-B756-AB0EB0EB3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554341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内容占位符 21">
            <a:extLst>
              <a:ext uri="{FF2B5EF4-FFF2-40B4-BE49-F238E27FC236}">
                <a16:creationId xmlns:a16="http://schemas.microsoft.com/office/drawing/2014/main" id="{A332AC4C-771A-4924-90A9-1BC13F9940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6" name="标题 15">
            <a:extLst>
              <a:ext uri="{FF2B5EF4-FFF2-40B4-BE49-F238E27FC236}">
                <a16:creationId xmlns:a16="http://schemas.microsoft.com/office/drawing/2014/main" id="{74226BFD-793D-4EF9-B0A2-1EA3BB6E5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7" name="日期占位符 16">
            <a:extLst>
              <a:ext uri="{FF2B5EF4-FFF2-40B4-BE49-F238E27FC236}">
                <a16:creationId xmlns:a16="http://schemas.microsoft.com/office/drawing/2014/main" id="{6A2920D2-6550-4D18-92FF-494FA3FB6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ED1F-86A9-E84F-A04B-A4F176FC17EA}" type="datetimeFigureOut">
              <a:rPr lang="en-US" smtClean="0"/>
              <a:t>2/22/22</a:t>
            </a:fld>
            <a:endParaRPr lang="en-US"/>
          </a:p>
        </p:txBody>
      </p:sp>
      <p:sp>
        <p:nvSpPr>
          <p:cNvPr id="18" name="页脚占位符 17">
            <a:extLst>
              <a:ext uri="{FF2B5EF4-FFF2-40B4-BE49-F238E27FC236}">
                <a16:creationId xmlns:a16="http://schemas.microsoft.com/office/drawing/2014/main" id="{956F8EED-7866-4ED9-86C2-E0E51B40C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灯片编号占位符 18">
            <a:extLst>
              <a:ext uri="{FF2B5EF4-FFF2-40B4-BE49-F238E27FC236}">
                <a16:creationId xmlns:a16="http://schemas.microsoft.com/office/drawing/2014/main" id="{48E52127-E137-4686-B7C5-2AA9EF45B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2540A-1D90-FC48-AE8E-2244CCA8C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3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32348-F6DE-9743-8FF9-CEAD659AB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24B87-C5B7-1C44-836C-90BA6CC2A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37994-2AC1-D347-8D67-92ED763B4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ED4EA-F715-6946-81CC-754D7447D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3C1FF-06B3-724F-9B93-ACDAAB2F4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83840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E2C5E-8751-6F44-B16B-6B886E14E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E6C85-5125-7D43-9B20-BFED6A06F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2520B-D43C-CA44-894F-7FDAC9E69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8615B-3DEA-C042-B73D-0DF622400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ABDE0-0502-5547-8CC7-7A42EE28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9111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CFF04-9CF1-6F4B-8A14-821684B21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EA648-582C-E148-BA32-E88EE6A0A2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E754B-254F-1340-9EF0-8C6BE4D103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33019-5166-3B45-AFED-3E326F752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958AE6-D506-5A42-84E9-4350E7AC8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6E557C-AFAE-E547-9DB5-3F3F3223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62627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55C8-40D0-9E45-938E-A97EFDF09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8CD47C-1727-7946-AF09-D6E712C56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8A63AA-291F-6C42-BA80-BEB07F78B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7CE8EC-BFB5-BA48-BEB5-37D2E8B9A0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0430C7-EA2E-2B4A-987E-A75EA56CFC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EB4204-24BD-9C4A-A14F-55CBAC2F6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3EB670-AD77-E145-8F48-E91D69B7D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40074C-193C-344C-8E92-97A05FCBE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2888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33566-5719-C24D-9713-9768B0DFC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384E03-AE45-5D46-BF1C-4A0AEDB6C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0326CC-0BC6-9341-A3E0-1B673F978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468A4-9CC9-7440-B924-B30A3BCF2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89086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2A1C5F-3B2D-2E47-9F5F-DEEE07EA4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BF5EAA-594C-2341-AB57-48CF0158B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8E946F-BCDF-224C-926F-7D0AFE87E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4248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0474-CA2C-4E4D-B7C7-570662080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CF96D-D62A-5449-BAEF-E0DBA0789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FD18CB-3867-B14C-848B-A68904635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82052B-9DBB-4E4A-9D99-D9670DF3E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771BA6-2CD3-4341-9D0B-8682614E9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BDD87-1E45-7945-A0B6-B13E39A8C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83423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8D244-ABE3-D04E-ADF4-BD7589A29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2C744E-BE7A-664E-A87C-7B2908FAC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2737C8-7A58-5A4A-80A4-DCB3E0B53F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126D3-0D01-6A4F-BC53-9F48D9114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BBDEA4-EC75-184D-BBEC-0E741DF8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90D2-2EC6-BA40-A751-1A4A11F1A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21003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B0AA51-1935-9D47-9B3F-85875601F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56749-E6C8-D541-B74C-D27C8FADA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720E4-692F-BC47-9E36-3937F3BA98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9CA9C-87D9-144A-B503-1757A825F7D0}" type="datetimeFigureOut">
              <a:rPr lang="en-CN" smtClean="0"/>
              <a:t>2022/2/22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B1AE1-8E0F-9F42-BB24-9DDA011932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D7B9F-E2D0-C446-9C50-F2723B723F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E7207-9221-4A4D-B5C7-F7D61F706CE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24437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~callan/Projects/IIS-1422676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D9AC-0A48-5C41-84B3-605D2ED01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5193" y="494241"/>
            <a:ext cx="11141614" cy="1653837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Reasoning on Knowledge Graphs: Symbolic or Neural?</a:t>
            </a:r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7F857-EA1C-A54A-AEA4-25926C543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9423" y="2508599"/>
            <a:ext cx="9358809" cy="2412845"/>
          </a:xfrm>
        </p:spPr>
        <p:txBody>
          <a:bodyPr>
            <a:normAutofit/>
          </a:bodyPr>
          <a:lstStyle/>
          <a:p>
            <a:r>
              <a:rPr lang="en-US" altLang="zh-Han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Meng Qu</a:t>
            </a:r>
            <a:r>
              <a:rPr lang="en-US" altLang="zh-Hans" sz="32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Han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Han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Zhaocheng</a:t>
            </a:r>
            <a:r>
              <a:rPr lang="en-US" altLang="zh-Han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Zhu</a:t>
            </a:r>
            <a:r>
              <a:rPr lang="en-US" altLang="zh-Hans" sz="32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Han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Jian Tang</a:t>
            </a:r>
            <a:r>
              <a:rPr lang="en-US" altLang="zh-Hans" sz="32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1,3,4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Mila-Quebec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Institute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Montreal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CIFAR AI Chair</a:t>
            </a:r>
            <a:r>
              <a:rPr lang="en-US" altLang="zh-Han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HEC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Montreal</a:t>
            </a:r>
            <a:r>
              <a:rPr lang="en-US" altLang="zh-C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Feb 23, 2022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D93B392-D06E-4C6B-81F4-512CE1B40C14}"/>
              </a:ext>
            </a:extLst>
          </p:cNvPr>
          <p:cNvGrpSpPr/>
          <p:nvPr/>
        </p:nvGrpSpPr>
        <p:grpSpPr>
          <a:xfrm>
            <a:off x="2266981" y="5062354"/>
            <a:ext cx="7658037" cy="1380590"/>
            <a:chOff x="2146046" y="4675022"/>
            <a:chExt cx="7658037" cy="1380590"/>
          </a:xfrm>
        </p:grpSpPr>
        <p:pic>
          <p:nvPicPr>
            <p:cNvPr id="12" name="图片 11" descr="形状&#10;&#10;描述已自动生成">
              <a:extLst>
                <a:ext uri="{FF2B5EF4-FFF2-40B4-BE49-F238E27FC236}">
                  <a16:creationId xmlns:a16="http://schemas.microsoft.com/office/drawing/2014/main" id="{B5D5C59C-EFE7-42C5-8CD1-A36951B9EF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046" y="4675022"/>
              <a:ext cx="2749708" cy="1380590"/>
            </a:xfrm>
            <a:prstGeom prst="rect">
              <a:avLst/>
            </a:prstGeom>
          </p:spPr>
        </p:pic>
        <p:pic>
          <p:nvPicPr>
            <p:cNvPr id="13" name="图片 12" descr="文本&#10;&#10;低可信度描述已自动生成">
              <a:extLst>
                <a:ext uri="{FF2B5EF4-FFF2-40B4-BE49-F238E27FC236}">
                  <a16:creationId xmlns:a16="http://schemas.microsoft.com/office/drawing/2014/main" id="{61D95034-F6CB-4693-BFBB-0A38E1E8B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21341" y="4866553"/>
              <a:ext cx="2608594" cy="997525"/>
            </a:xfrm>
            <a:prstGeom prst="rect">
              <a:avLst/>
            </a:prstGeom>
          </p:spPr>
        </p:pic>
        <p:pic>
          <p:nvPicPr>
            <p:cNvPr id="14" name="Picture 4">
              <a:extLst>
                <a:ext uri="{FF2B5EF4-FFF2-40B4-BE49-F238E27FC236}">
                  <a16:creationId xmlns:a16="http://schemas.microsoft.com/office/drawing/2014/main" id="{6593253B-C903-4CF7-A0F5-439568ED86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5666"/>
            <a:stretch/>
          </p:blipFill>
          <p:spPr>
            <a:xfrm>
              <a:off x="7934804" y="4764032"/>
              <a:ext cx="1869279" cy="12025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7632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946C4-1F0B-AD4C-A771-8A8CA44D1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Neural-Symbolic</a:t>
            </a:r>
            <a:r>
              <a:rPr lang="zh-CN" altLang="en-US" dirty="0"/>
              <a:t> </a:t>
            </a:r>
            <a:r>
              <a:rPr lang="en-US" altLang="zh-CN" dirty="0"/>
              <a:t>Reasoning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D961A-8113-9B40-ACFB-4105749C0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Combining neural approaches and symbolic approaches</a:t>
            </a:r>
          </a:p>
          <a:p>
            <a:pPr lvl="1"/>
            <a:r>
              <a:rPr lang="en-US" altLang="zh-CN" sz="2800" dirty="0"/>
              <a:t>Better capacity and interpretability</a:t>
            </a:r>
          </a:p>
          <a:p>
            <a:r>
              <a:rPr lang="en-US" altLang="zh-CN" dirty="0" err="1"/>
              <a:t>pLogicNet</a:t>
            </a:r>
            <a:r>
              <a:rPr lang="zh-CN" altLang="en-US" dirty="0"/>
              <a:t> </a:t>
            </a:r>
            <a:r>
              <a:rPr lang="en-US" altLang="zh-CN" dirty="0"/>
              <a:t>(Qu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Tang,</a:t>
            </a:r>
            <a:r>
              <a:rPr lang="zh-CN" altLang="en-US" dirty="0"/>
              <a:t> </a:t>
            </a:r>
            <a:r>
              <a:rPr lang="en-US" altLang="zh-CN" dirty="0"/>
              <a:t>2019)</a:t>
            </a:r>
          </a:p>
          <a:p>
            <a:r>
              <a:rPr lang="en-US" altLang="zh-CN" dirty="0" err="1"/>
              <a:t>NBFNet</a:t>
            </a:r>
            <a:r>
              <a:rPr lang="en-US" altLang="zh-CN" dirty="0"/>
              <a:t> (Zhu et al. 2021)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8D6781D-27E7-4884-BCC4-7D945B79F2E5}"/>
              </a:ext>
            </a:extLst>
          </p:cNvPr>
          <p:cNvGrpSpPr/>
          <p:nvPr/>
        </p:nvGrpSpPr>
        <p:grpSpPr>
          <a:xfrm>
            <a:off x="407423" y="3834958"/>
            <a:ext cx="5913831" cy="2476942"/>
            <a:chOff x="327212" y="3951312"/>
            <a:chExt cx="5913831" cy="247694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FC1D101-B21D-9540-9E30-6ABBB8D8A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7212" y="3951312"/>
              <a:ext cx="5913831" cy="1927349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CDF52E5-D319-D747-A901-F8248072552B}"/>
                </a:ext>
              </a:extLst>
            </p:cNvPr>
            <p:cNvSpPr/>
            <p:nvPr/>
          </p:nvSpPr>
          <p:spPr>
            <a:xfrm>
              <a:off x="2555658" y="5966589"/>
              <a:ext cx="145693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b="1" dirty="0" err="1">
                  <a:solidFill>
                    <a:srgbClr val="0000FF"/>
                  </a:solidFill>
                </a:rPr>
                <a:t>pLogicNet</a:t>
              </a:r>
              <a:endParaRPr lang="en-US" sz="2400" b="1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6DB69D5-DAD3-484B-87A3-D30412C99DFB}"/>
              </a:ext>
            </a:extLst>
          </p:cNvPr>
          <p:cNvGrpSpPr/>
          <p:nvPr/>
        </p:nvGrpSpPr>
        <p:grpSpPr>
          <a:xfrm>
            <a:off x="6442884" y="3953847"/>
            <a:ext cx="5502115" cy="2242637"/>
            <a:chOff x="6551921" y="3934326"/>
            <a:chExt cx="5502115" cy="224263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8565495-D6EE-9248-8538-0C2BD23BE2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51921" y="3934326"/>
              <a:ext cx="5502115" cy="1409379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EC772C1-8F4A-1C48-8C38-6431F6C7D58A}"/>
                </a:ext>
              </a:extLst>
            </p:cNvPr>
            <p:cNvSpPr/>
            <p:nvPr/>
          </p:nvSpPr>
          <p:spPr>
            <a:xfrm>
              <a:off x="8721184" y="5715298"/>
              <a:ext cx="116358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b="1" dirty="0" err="1">
                  <a:solidFill>
                    <a:srgbClr val="0000FF"/>
                  </a:solidFill>
                </a:rPr>
                <a:t>NBFNet</a:t>
              </a:r>
              <a:endParaRPr lang="en-US" sz="2400" b="1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3511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4E164-CB80-9D44-AC2B-DEE957753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Logical</a:t>
            </a:r>
            <a:r>
              <a:rPr lang="zh-CN" altLang="en-US" dirty="0"/>
              <a:t> </a:t>
            </a:r>
            <a:r>
              <a:rPr lang="en-US" altLang="zh-CN" dirty="0"/>
              <a:t>Rule</a:t>
            </a:r>
            <a:r>
              <a:rPr lang="zh-CN" altLang="en-US" dirty="0"/>
              <a:t> </a:t>
            </a:r>
            <a:r>
              <a:rPr lang="en-US" altLang="zh-CN" dirty="0"/>
              <a:t>Induction/Learning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106F4-670C-9B44-98A7-E3F7C25B207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/>
              <a:t>Logical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usually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available,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infer</a:t>
            </a:r>
            <a:r>
              <a:rPr lang="zh-CN" altLang="en-US" dirty="0"/>
              <a:t> </a:t>
            </a:r>
            <a:r>
              <a:rPr lang="en-US" altLang="zh-CN" dirty="0"/>
              <a:t>logical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knowledge</a:t>
            </a:r>
            <a:r>
              <a:rPr lang="zh-CN" altLang="en-US" dirty="0"/>
              <a:t> </a:t>
            </a:r>
            <a:r>
              <a:rPr lang="en-US" altLang="zh-CN" dirty="0"/>
              <a:t>graphs?</a:t>
            </a:r>
          </a:p>
          <a:p>
            <a:pPr lvl="1"/>
            <a:r>
              <a:rPr lang="en-US" altLang="zh-CN" dirty="0"/>
              <a:t>Inductive</a:t>
            </a:r>
            <a:r>
              <a:rPr lang="zh-CN" altLang="en-US" dirty="0"/>
              <a:t> </a:t>
            </a:r>
            <a:r>
              <a:rPr lang="en-US" altLang="zh-CN" dirty="0"/>
              <a:t>logic</a:t>
            </a:r>
            <a:r>
              <a:rPr lang="zh-CN" altLang="en-US" dirty="0"/>
              <a:t> </a:t>
            </a:r>
            <a:r>
              <a:rPr lang="en-US" altLang="zh-CN" dirty="0"/>
              <a:t>programming</a:t>
            </a:r>
          </a:p>
          <a:p>
            <a:pPr lvl="1"/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logic</a:t>
            </a:r>
            <a:r>
              <a:rPr lang="zh-CN" altLang="en-US" dirty="0"/>
              <a:t> </a:t>
            </a:r>
            <a:r>
              <a:rPr lang="en-US" altLang="zh-CN" dirty="0"/>
              <a:t>programming</a:t>
            </a:r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6" name="Picture 4" descr="Image result for knowledge graphs">
            <a:extLst>
              <a:ext uri="{FF2B5EF4-FFF2-40B4-BE49-F238E27FC236}">
                <a16:creationId xmlns:a16="http://schemas.microsoft.com/office/drawing/2014/main" id="{90624632-AB30-F648-98BE-231D25062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84" y="3728938"/>
            <a:ext cx="3428607" cy="2507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62173001-CE3A-D849-B9D3-FBB263229D85}"/>
              </a:ext>
            </a:extLst>
          </p:cNvPr>
          <p:cNvSpPr/>
          <p:nvPr/>
        </p:nvSpPr>
        <p:spPr>
          <a:xfrm>
            <a:off x="4251425" y="4738302"/>
            <a:ext cx="511408" cy="53763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216841-FBAD-9240-B6C2-81497FA39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277" y="4488364"/>
            <a:ext cx="7193368" cy="103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423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32F46-4307-2441-B4CB-7D7319D4F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Roadmap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41ADD-5251-6748-85B0-5E84571EE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I:</a:t>
            </a:r>
            <a:r>
              <a:rPr lang="zh-CN" altLang="en-US" dirty="0"/>
              <a:t>  </a:t>
            </a:r>
            <a:r>
              <a:rPr lang="en-US" altLang="zh-CN" dirty="0"/>
              <a:t>Neural Methods</a:t>
            </a:r>
          </a:p>
          <a:p>
            <a:endParaRPr lang="en-US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II:</a:t>
            </a:r>
            <a:r>
              <a:rPr lang="zh-CN" altLang="en-US" dirty="0"/>
              <a:t> </a:t>
            </a:r>
            <a:r>
              <a:rPr lang="en-US" altLang="zh-CN" dirty="0"/>
              <a:t>Symbolic</a:t>
            </a:r>
            <a:r>
              <a:rPr lang="zh-CN" altLang="en-US" dirty="0"/>
              <a:t> </a:t>
            </a:r>
            <a:r>
              <a:rPr lang="en-US" altLang="zh-CN" dirty="0"/>
              <a:t>Logic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</a:p>
          <a:p>
            <a:endParaRPr lang="en-US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III:</a:t>
            </a:r>
            <a:r>
              <a:rPr lang="zh-CN" altLang="en-US" dirty="0"/>
              <a:t> </a:t>
            </a:r>
            <a:r>
              <a:rPr lang="en-US" altLang="zh-CN" dirty="0"/>
              <a:t>Neural-Symbolic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</a:p>
          <a:p>
            <a:endParaRPr lang="en-US" altLang="zh-CN" dirty="0"/>
          </a:p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IV:</a:t>
            </a:r>
            <a:r>
              <a:rPr lang="zh-CN" altLang="en-US" dirty="0"/>
              <a:t> </a:t>
            </a:r>
            <a:r>
              <a:rPr lang="en-US" altLang="zh-CN" dirty="0"/>
              <a:t>Logic</a:t>
            </a:r>
            <a:r>
              <a:rPr lang="zh-CN" altLang="en-US" dirty="0"/>
              <a:t> </a:t>
            </a:r>
            <a:r>
              <a:rPr lang="en-US" altLang="zh-CN" dirty="0"/>
              <a:t>Rule</a:t>
            </a:r>
            <a:r>
              <a:rPr lang="zh-CN" altLang="en-US" dirty="0"/>
              <a:t> </a:t>
            </a:r>
            <a:r>
              <a:rPr lang="en-US" altLang="zh-CN" dirty="0"/>
              <a:t>Induction Methods</a:t>
            </a:r>
          </a:p>
          <a:p>
            <a:endParaRPr lang="en-US" altLang="zh-CN" dirty="0"/>
          </a:p>
          <a:p>
            <a:r>
              <a:rPr lang="en-US" altLang="zh-CN" dirty="0"/>
              <a:t>Part V: Summary and 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1705359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Knowledge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539816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Hans" dirty="0"/>
              <a:t>Knowledge</a:t>
            </a:r>
            <a:r>
              <a:rPr lang="zh-Hans" altLang="en-US" dirty="0"/>
              <a:t> </a:t>
            </a:r>
            <a:r>
              <a:rPr lang="en-US" altLang="zh-Hans" dirty="0"/>
              <a:t>graphs</a:t>
            </a:r>
            <a:r>
              <a:rPr lang="zh-Hans" altLang="en-US" dirty="0"/>
              <a:t> </a:t>
            </a:r>
            <a:r>
              <a:rPr lang="en-US" altLang="zh-Hans" dirty="0"/>
              <a:t>are</a:t>
            </a:r>
            <a:r>
              <a:rPr lang="zh-Hans" altLang="en-US" dirty="0"/>
              <a:t> </a:t>
            </a:r>
            <a:r>
              <a:rPr lang="en-US" altLang="zh-Hans" b="1" dirty="0">
                <a:solidFill>
                  <a:srgbClr val="0000FF"/>
                </a:solidFill>
              </a:rPr>
              <a:t>heterogeneous</a:t>
            </a:r>
            <a:r>
              <a:rPr lang="zh-Hans" altLang="en-US" b="1" dirty="0">
                <a:solidFill>
                  <a:srgbClr val="0000FF"/>
                </a:solidFill>
              </a:rPr>
              <a:t> </a:t>
            </a:r>
            <a:r>
              <a:rPr lang="en-US" altLang="zh-Hans" dirty="0"/>
              <a:t>graphs</a:t>
            </a:r>
          </a:p>
          <a:p>
            <a:pPr lvl="1"/>
            <a:r>
              <a:rPr lang="en-US" altLang="zh-Hans" dirty="0"/>
              <a:t>Multiple</a:t>
            </a:r>
            <a:r>
              <a:rPr lang="zh-Hans" altLang="en-US" dirty="0"/>
              <a:t> </a:t>
            </a:r>
            <a:r>
              <a:rPr lang="en-US" altLang="zh-Hans" dirty="0"/>
              <a:t>types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relations</a:t>
            </a:r>
            <a:endParaRPr lang="en-US" dirty="0"/>
          </a:p>
          <a:p>
            <a:r>
              <a:rPr lang="en-US" dirty="0"/>
              <a:t>A set of facts represented as triplets</a:t>
            </a:r>
          </a:p>
          <a:p>
            <a:pPr lvl="1"/>
            <a:r>
              <a:rPr lang="en-US" dirty="0"/>
              <a:t>(head entity, relation, tail entity)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861" y="3898001"/>
            <a:ext cx="6773761" cy="2076806"/>
          </a:xfrm>
          <a:prstGeom prst="rect">
            <a:avLst/>
          </a:prstGeom>
        </p:spPr>
      </p:pic>
      <p:pic>
        <p:nvPicPr>
          <p:cNvPr id="1028" name="Picture 4" descr="Image result for knowledge graph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9592" y="1027906"/>
            <a:ext cx="3428607" cy="2507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knowledge graph reasoning">
            <a:extLst>
              <a:ext uri="{FF2B5EF4-FFF2-40B4-BE49-F238E27FC236}">
                <a16:creationId xmlns:a16="http://schemas.microsoft.com/office/drawing/2014/main" id="{5C9F2343-7947-7546-8976-758D0B9A23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51"/>
          <a:stretch/>
        </p:blipFill>
        <p:spPr bwMode="auto">
          <a:xfrm>
            <a:off x="639844" y="3898001"/>
            <a:ext cx="4610990" cy="2076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871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F81B9-DD80-AF4F-9C7F-FEBDF9B65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Recommendation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E-commerce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4F9DB-75C1-E64C-A69E-46EC9FACA0C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/>
              <a:t>Suggest</a:t>
            </a:r>
            <a:r>
              <a:rPr lang="zh-CN" altLang="en-US" dirty="0"/>
              <a:t> </a:t>
            </a:r>
            <a:r>
              <a:rPr lang="en-US" altLang="zh-CN" dirty="0"/>
              <a:t>relevant</a:t>
            </a:r>
            <a:r>
              <a:rPr lang="zh-CN" altLang="en-US" dirty="0"/>
              <a:t> </a:t>
            </a:r>
            <a:r>
              <a:rPr lang="en-US" altLang="zh-CN" dirty="0"/>
              <a:t>items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59A64E-26F5-1D47-A1CB-D8D61F1F2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254" y="2391740"/>
            <a:ext cx="5730605" cy="314104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326AE65-419B-47A5-912E-45FA612C3EE7}"/>
              </a:ext>
            </a:extLst>
          </p:cNvPr>
          <p:cNvSpPr txBox="1"/>
          <p:nvPr/>
        </p:nvSpPr>
        <p:spPr>
          <a:xfrm>
            <a:off x="838199" y="5840041"/>
            <a:ext cx="10515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222222"/>
                </a:solidFill>
                <a:effectLst/>
              </a:rPr>
              <a:t>Hongwei Wang et al. </a:t>
            </a:r>
            <a:r>
              <a:rPr lang="en-US" altLang="zh-CN" b="0" i="0" dirty="0" err="1">
                <a:solidFill>
                  <a:srgbClr val="222222"/>
                </a:solidFill>
                <a:effectLst/>
              </a:rPr>
              <a:t>RippleNet</a:t>
            </a:r>
            <a:r>
              <a:rPr lang="en-US" altLang="zh-CN" b="0" i="0" dirty="0">
                <a:solidFill>
                  <a:srgbClr val="222222"/>
                </a:solidFill>
                <a:effectLst/>
              </a:rPr>
              <a:t>: Propagating user preferences on the knowledge graph for recommender systems. </a:t>
            </a:r>
            <a:r>
              <a:rPr lang="en-US" altLang="zh-CN" b="0" i="1" dirty="0">
                <a:solidFill>
                  <a:srgbClr val="222222"/>
                </a:solidFill>
                <a:effectLst/>
              </a:rPr>
              <a:t>CIKM</a:t>
            </a:r>
            <a:r>
              <a:rPr lang="en-US" altLang="zh-CN" b="0" i="0" dirty="0">
                <a:solidFill>
                  <a:srgbClr val="222222"/>
                </a:solidFill>
                <a:effectLst/>
              </a:rPr>
              <a:t> 2018.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425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D669F-B232-3243-AE6D-92B57E9A9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Question</a:t>
            </a:r>
            <a:r>
              <a:rPr lang="zh-CN" altLang="en-US" dirty="0"/>
              <a:t> </a:t>
            </a:r>
            <a:r>
              <a:rPr lang="en-US" altLang="zh-CN" dirty="0"/>
              <a:t>Answering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2DBC19-A769-8D4E-924B-228231B64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977" y="2158747"/>
            <a:ext cx="7255823" cy="40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9292000-0D50-934C-B6F9-0619F5627EA2}"/>
              </a:ext>
            </a:extLst>
          </p:cNvPr>
          <p:cNvSpPr/>
          <p:nvPr/>
        </p:nvSpPr>
        <p:spPr>
          <a:xfrm>
            <a:off x="438803" y="1762587"/>
            <a:ext cx="68898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rgbClr val="404040"/>
                </a:solidFill>
              </a:rPr>
              <a:t>Question</a:t>
            </a:r>
            <a:r>
              <a:rPr lang="en-CA" sz="2000" dirty="0">
                <a:solidFill>
                  <a:srgbClr val="404040"/>
                </a:solidFill>
              </a:rPr>
              <a:t>: </a:t>
            </a:r>
            <a:r>
              <a:rPr lang="en-CA" sz="2000" b="1" dirty="0">
                <a:solidFill>
                  <a:srgbClr val="404040"/>
                </a:solidFill>
              </a:rPr>
              <a:t>“What are all the country capitals in Africa?”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26263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A4937-0CF6-9D4B-B84B-320AADA4C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Drug</a:t>
            </a:r>
            <a:r>
              <a:rPr lang="zh-CN" altLang="en-US" dirty="0"/>
              <a:t> </a:t>
            </a:r>
            <a:r>
              <a:rPr lang="en-US" altLang="zh-CN" dirty="0"/>
              <a:t>Repurposing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64B2D-5F71-7A4A-8D5C-9319AE216A4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altLang="zh-CN" dirty="0"/>
              <a:t>Predicting</a:t>
            </a:r>
            <a:r>
              <a:rPr lang="zh-CN" altLang="en-US" dirty="0"/>
              <a:t> </a:t>
            </a:r>
            <a:r>
              <a:rPr lang="en-US" altLang="zh-CN" dirty="0"/>
              <a:t>effective</a:t>
            </a:r>
            <a:r>
              <a:rPr lang="zh-CN" altLang="en-US" dirty="0"/>
              <a:t> </a:t>
            </a:r>
            <a:r>
              <a:rPr lang="en-US" altLang="zh-CN" dirty="0"/>
              <a:t>(approved)</a:t>
            </a:r>
            <a:r>
              <a:rPr lang="zh-CN" altLang="en-US" dirty="0"/>
              <a:t> </a:t>
            </a:r>
            <a:r>
              <a:rPr lang="en-US" altLang="zh-CN" dirty="0"/>
              <a:t>drugs</a:t>
            </a:r>
            <a:r>
              <a:rPr lang="zh-CN" altLang="en-US" dirty="0"/>
              <a:t> </a:t>
            </a:r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disease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4B5803-92D2-6D43-B001-2F4ECD13E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417" y="1333530"/>
            <a:ext cx="4717774" cy="440163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BC3E986-5096-49D0-8308-22C20A26CCFD}"/>
              </a:ext>
            </a:extLst>
          </p:cNvPr>
          <p:cNvSpPr txBox="1"/>
          <p:nvPr/>
        </p:nvSpPr>
        <p:spPr>
          <a:xfrm>
            <a:off x="838199" y="5840041"/>
            <a:ext cx="10515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 err="1">
                <a:solidFill>
                  <a:srgbClr val="222222"/>
                </a:solidFill>
                <a:effectLst/>
              </a:rPr>
              <a:t>Xiangxiang</a:t>
            </a:r>
            <a:r>
              <a:rPr lang="en-US" altLang="zh-CN" b="0" i="0" dirty="0">
                <a:solidFill>
                  <a:srgbClr val="222222"/>
                </a:solidFill>
                <a:effectLst/>
              </a:rPr>
              <a:t> Zeng </a:t>
            </a:r>
            <a:r>
              <a:rPr lang="en-US" altLang="zh-CN" dirty="0">
                <a:solidFill>
                  <a:srgbClr val="222222"/>
                </a:solidFill>
              </a:rPr>
              <a:t>et</a:t>
            </a:r>
            <a:r>
              <a:rPr lang="zh-CN" altLang="en-US" dirty="0">
                <a:solidFill>
                  <a:srgbClr val="222222"/>
                </a:solidFill>
              </a:rPr>
              <a:t> </a:t>
            </a:r>
            <a:r>
              <a:rPr lang="en-US" altLang="zh-CN" dirty="0">
                <a:solidFill>
                  <a:srgbClr val="222222"/>
                </a:solidFill>
              </a:rPr>
              <a:t>al</a:t>
            </a:r>
            <a:r>
              <a:rPr lang="en-US" altLang="zh-CN" b="0" i="0" dirty="0">
                <a:solidFill>
                  <a:srgbClr val="222222"/>
                </a:solidFill>
                <a:effectLst/>
              </a:rPr>
              <a:t>. Repurpose open data to discover therapeutics for COVID-19 using deep learning. </a:t>
            </a:r>
            <a:r>
              <a:rPr lang="en-US" altLang="zh-CN" b="0" i="1" dirty="0">
                <a:solidFill>
                  <a:srgbClr val="222222"/>
                </a:solidFill>
                <a:effectLst/>
              </a:rPr>
              <a:t>Journal of proteome research</a:t>
            </a:r>
            <a:r>
              <a:rPr lang="en-US" altLang="zh-CN" b="0" i="0" dirty="0">
                <a:solidFill>
                  <a:srgbClr val="222222"/>
                </a:solidFill>
                <a:effectLst/>
              </a:rPr>
              <a:t> 2020.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4235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D7BBA-9E19-764F-8650-5231332B0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Retrieval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892BD-5A52-4648-AE95-7E8B2BC38C9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643270"/>
            <a:ext cx="10724322" cy="4533693"/>
          </a:xfrm>
        </p:spPr>
        <p:txBody>
          <a:bodyPr/>
          <a:lstStyle/>
          <a:p>
            <a:r>
              <a:rPr lang="en-US" altLang="zh-CN" dirty="0"/>
              <a:t>Knowledge</a:t>
            </a:r>
            <a:r>
              <a:rPr lang="zh-CN" altLang="en-US" dirty="0"/>
              <a:t> </a:t>
            </a:r>
            <a:r>
              <a:rPr lang="en-US" altLang="zh-CN" dirty="0"/>
              <a:t>graphs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understand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meanings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query</a:t>
            </a:r>
            <a:r>
              <a:rPr lang="zh-CN" altLang="en-US" dirty="0"/>
              <a:t> </a:t>
            </a:r>
            <a:r>
              <a:rPr lang="en-US" altLang="zh-CN" dirty="0"/>
              <a:t>terms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documents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match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meanings</a:t>
            </a:r>
            <a:endParaRPr lang="en-US" dirty="0"/>
          </a:p>
        </p:txBody>
      </p:sp>
      <p:pic>
        <p:nvPicPr>
          <p:cNvPr id="1026" name="Picture 2" descr="Using Knowledge Resources to Improve Information Retrieval">
            <a:extLst>
              <a:ext uri="{FF2B5EF4-FFF2-40B4-BE49-F238E27FC236}">
                <a16:creationId xmlns:a16="http://schemas.microsoft.com/office/drawing/2014/main" id="{278EAF9B-A2D7-C048-B382-ADADD0C8E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469" y="2622109"/>
            <a:ext cx="8753061" cy="318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84C849-8B62-F649-9ACF-496099F84951}"/>
              </a:ext>
            </a:extLst>
          </p:cNvPr>
          <p:cNvSpPr txBox="1"/>
          <p:nvPr/>
        </p:nvSpPr>
        <p:spPr>
          <a:xfrm>
            <a:off x="4750905" y="5992297"/>
            <a:ext cx="6446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Figure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CA" altLang="zh-CN" dirty="0">
                <a:hlinkClick r:id="rId3"/>
              </a:rPr>
              <a:t>http://</a:t>
            </a:r>
            <a:r>
              <a:rPr lang="en-CA" altLang="zh-CN" dirty="0" err="1">
                <a:hlinkClick r:id="rId3"/>
              </a:rPr>
              <a:t>www.cs.cmu.edu</a:t>
            </a:r>
            <a:r>
              <a:rPr lang="en-CA" altLang="zh-CN" dirty="0">
                <a:hlinkClick r:id="rId3"/>
              </a:rPr>
              <a:t>/~</a:t>
            </a:r>
            <a:r>
              <a:rPr lang="en-CA" altLang="zh-CN" dirty="0" err="1">
                <a:hlinkClick r:id="rId3"/>
              </a:rPr>
              <a:t>callan</a:t>
            </a:r>
            <a:r>
              <a:rPr lang="en-CA" altLang="zh-CN" dirty="0">
                <a:hlinkClick r:id="rId3"/>
              </a:rPr>
              <a:t>/Projects/IIS-1422676/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678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Reasoning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Knowledge</a:t>
            </a:r>
            <a:r>
              <a:rPr lang="zh-CN" altLang="en-US" dirty="0"/>
              <a:t> </a:t>
            </a:r>
            <a:r>
              <a:rPr lang="en-US" altLang="zh-CN" dirty="0"/>
              <a:t>Graphs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/>
              <a:t>Knowledge</a:t>
            </a:r>
            <a:r>
              <a:rPr lang="zh-CN" altLang="en-US" dirty="0"/>
              <a:t> </a:t>
            </a:r>
            <a:r>
              <a:rPr lang="en-US" altLang="zh-CN" dirty="0"/>
              <a:t>graphs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usually</a:t>
            </a:r>
            <a:r>
              <a:rPr lang="zh-CN" altLang="en-US" dirty="0"/>
              <a:t> </a:t>
            </a:r>
            <a:r>
              <a:rPr lang="en-US" altLang="zh-CN" dirty="0"/>
              <a:t>incomplete.</a:t>
            </a:r>
            <a:r>
              <a:rPr lang="zh-CN" altLang="en-US" dirty="0"/>
              <a:t> </a:t>
            </a:r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facts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missing</a:t>
            </a:r>
            <a:endParaRPr lang="en-US" dirty="0"/>
          </a:p>
          <a:p>
            <a:r>
              <a:rPr lang="en-US" dirty="0"/>
              <a:t>A fundamental task: </a:t>
            </a:r>
            <a:r>
              <a:rPr lang="en-US" b="1" dirty="0">
                <a:solidFill>
                  <a:srgbClr val="0000FF"/>
                </a:solidFill>
              </a:rPr>
              <a:t>predicting missing links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(or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facts)</a:t>
            </a:r>
            <a:r>
              <a:rPr 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by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reasoning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on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existing</a:t>
            </a:r>
            <a:r>
              <a:rPr lang="zh-CN" altLang="en-US" b="1" dirty="0">
                <a:solidFill>
                  <a:srgbClr val="0000FF"/>
                </a:solidFill>
              </a:rPr>
              <a:t> </a:t>
            </a:r>
            <a:r>
              <a:rPr lang="en-US" altLang="zh-CN" b="1" dirty="0">
                <a:solidFill>
                  <a:srgbClr val="0000FF"/>
                </a:solidFill>
              </a:rPr>
              <a:t>facts</a:t>
            </a:r>
            <a:endParaRPr lang="en-US" b="1" dirty="0">
              <a:solidFill>
                <a:srgbClr val="0000FF"/>
              </a:solidFill>
            </a:endParaRPr>
          </a:p>
          <a:p>
            <a:r>
              <a:rPr lang="en-US" dirty="0"/>
              <a:t>The Key Idea: </a:t>
            </a:r>
            <a:r>
              <a:rPr lang="en-US" altLang="zh-CN" dirty="0"/>
              <a:t>leverage</a:t>
            </a:r>
            <a:r>
              <a:rPr lang="zh-CN" altLang="en-US" dirty="0"/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logic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rules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reasoning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en-US" dirty="0"/>
              <a:t> knowledge graphs </a:t>
            </a:r>
            <a:r>
              <a:rPr lang="en-US" altLang="zh-CN" dirty="0"/>
              <a:t>implicitly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 err="1"/>
              <a:t>explicity</a:t>
            </a:r>
            <a:endParaRPr lang="en-US" dirty="0"/>
          </a:p>
          <a:p>
            <a:r>
              <a:rPr lang="en-US" dirty="0"/>
              <a:t>Example: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344650" y="4841880"/>
            <a:ext cx="4108817" cy="989016"/>
            <a:chOff x="960609" y="4937594"/>
            <a:chExt cx="4108817" cy="989016"/>
          </a:xfrm>
        </p:grpSpPr>
        <p:sp>
          <p:nvSpPr>
            <p:cNvPr id="5" name="Rectangle 4"/>
            <p:cNvSpPr/>
            <p:nvPr/>
          </p:nvSpPr>
          <p:spPr>
            <a:xfrm>
              <a:off x="960609" y="4937594"/>
              <a:ext cx="41088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solidFill>
                    <a:srgbClr val="000000"/>
                  </a:solidFill>
                  <a:latin typeface="Linux Libertine"/>
                </a:rPr>
                <a:t>Barack_Obama</a:t>
              </a:r>
              <a:r>
                <a:rPr lang="en-US" dirty="0">
                  <a:solidFill>
                    <a:srgbClr val="000000"/>
                  </a:solidFill>
                  <a:latin typeface="Linux Libertine"/>
                </a:rPr>
                <a:t> </a:t>
              </a:r>
              <a:r>
                <a:rPr lang="en-US" b="1" dirty="0" err="1">
                  <a:solidFill>
                    <a:srgbClr val="FF0000"/>
                  </a:solidFill>
                  <a:latin typeface="Linux Libertine"/>
                </a:rPr>
                <a:t>BornIn</a:t>
              </a:r>
              <a:r>
                <a:rPr lang="en-US" dirty="0">
                  <a:solidFill>
                    <a:srgbClr val="FF0000"/>
                  </a:solidFill>
                  <a:latin typeface="Linux Libertine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Linux Libertine"/>
                </a:rPr>
                <a:t>United_States</a:t>
              </a:r>
              <a:endParaRPr lang="en-US" b="0" i="0" dirty="0">
                <a:solidFill>
                  <a:srgbClr val="000000"/>
                </a:solidFill>
                <a:effectLst/>
                <a:latin typeface="Linux Libertine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960609" y="5557278"/>
              <a:ext cx="407034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solidFill>
                    <a:srgbClr val="000000"/>
                  </a:solidFill>
                  <a:latin typeface="Linux Libertine"/>
                </a:rPr>
                <a:t>Barack_Obama</a:t>
              </a:r>
              <a:r>
                <a:rPr lang="en-US" dirty="0">
                  <a:solidFill>
                    <a:srgbClr val="000000"/>
                  </a:solidFill>
                  <a:latin typeface="Linux Libertine"/>
                </a:rPr>
                <a:t> </a:t>
              </a:r>
              <a:r>
                <a:rPr lang="en-US" b="1" dirty="0">
                  <a:solidFill>
                    <a:srgbClr val="0070C0"/>
                  </a:solidFill>
                  <a:latin typeface="Linux Libertine"/>
                </a:rPr>
                <a:t>Nationality</a:t>
              </a:r>
              <a:r>
                <a:rPr lang="en-US" b="1" dirty="0">
                  <a:solidFill>
                    <a:srgbClr val="FF0000"/>
                  </a:solidFill>
                  <a:latin typeface="Linux Libertine"/>
                </a:rPr>
                <a:t> </a:t>
              </a:r>
              <a:r>
                <a:rPr lang="en-US" dirty="0">
                  <a:solidFill>
                    <a:srgbClr val="000000"/>
                  </a:solidFill>
                  <a:latin typeface="Linux Libertine"/>
                </a:rPr>
                <a:t>American</a:t>
              </a:r>
              <a:endParaRPr lang="en-US" b="0" i="0" dirty="0">
                <a:solidFill>
                  <a:srgbClr val="000000"/>
                </a:solidFill>
                <a:effectLst/>
                <a:latin typeface="Linux Libertine"/>
              </a:endParaRPr>
            </a:p>
          </p:txBody>
        </p:sp>
        <p:sp>
          <p:nvSpPr>
            <p:cNvPr id="7" name="Right Arrow 6"/>
            <p:cNvSpPr/>
            <p:nvPr/>
          </p:nvSpPr>
          <p:spPr>
            <a:xfrm rot="5400000">
              <a:off x="2638756" y="5231833"/>
              <a:ext cx="229417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/>
          <p:cNvSpPr/>
          <p:nvPr/>
        </p:nvSpPr>
        <p:spPr>
          <a:xfrm>
            <a:off x="6096000" y="5026546"/>
            <a:ext cx="3967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Linux Libertine"/>
              </a:rPr>
              <a:t>Parents </a:t>
            </a:r>
            <a:r>
              <a:rPr lang="en-US" dirty="0">
                <a:solidFill>
                  <a:srgbClr val="000000"/>
                </a:solidFill>
                <a:latin typeface="Linux Libertine"/>
              </a:rPr>
              <a:t>of </a:t>
            </a:r>
            <a:r>
              <a:rPr lang="en-US" dirty="0">
                <a:solidFill>
                  <a:srgbClr val="FF0000"/>
                </a:solidFill>
                <a:latin typeface="Linux Libertine"/>
              </a:rPr>
              <a:t>Parents </a:t>
            </a:r>
            <a:r>
              <a:rPr lang="en-US" dirty="0">
                <a:solidFill>
                  <a:srgbClr val="000000"/>
                </a:solidFill>
                <a:latin typeface="Linux Libertine"/>
              </a:rPr>
              <a:t>are </a:t>
            </a:r>
            <a:r>
              <a:rPr lang="en-US" dirty="0">
                <a:solidFill>
                  <a:srgbClr val="0070C0"/>
                </a:solidFill>
                <a:latin typeface="Linux Libertine"/>
              </a:rPr>
              <a:t>Grandparents</a:t>
            </a:r>
            <a:endParaRPr lang="en-US" b="0" i="0" dirty="0">
              <a:solidFill>
                <a:srgbClr val="0070C0"/>
              </a:solidFill>
              <a:effectLst/>
              <a:latin typeface="Linux Libertine"/>
            </a:endParaRPr>
          </a:p>
        </p:txBody>
      </p:sp>
    </p:spTree>
    <p:extLst>
      <p:ext uri="{BB962C8B-B14F-4D97-AF65-F5344CB8AC3E}">
        <p14:creationId xmlns:p14="http://schemas.microsoft.com/office/powerpoint/2010/main" val="734927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E3A26-9A23-ED46-9900-FC7C2361D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Reasoning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Continuous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4C3BD-E690-0745-94D0-F60A077152D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/>
              <a:t>Knowledge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</a:p>
          <a:p>
            <a:pPr lvl="1"/>
            <a:r>
              <a:rPr lang="en-US" altLang="zh-CN" dirty="0"/>
              <a:t>Map</a:t>
            </a:r>
            <a:r>
              <a:rPr lang="zh-CN" altLang="en-US" dirty="0"/>
              <a:t> </a:t>
            </a:r>
            <a:r>
              <a:rPr lang="en-US" altLang="zh-CN" dirty="0"/>
              <a:t>entities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relations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continuous</a:t>
            </a:r>
            <a:r>
              <a:rPr lang="zh-CN" altLang="en-US" dirty="0"/>
              <a:t> </a:t>
            </a:r>
            <a:r>
              <a:rPr lang="en-US" altLang="zh-CN" dirty="0"/>
              <a:t>space,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reasoning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continuous</a:t>
            </a:r>
            <a:r>
              <a:rPr lang="zh-CN" altLang="en-US" dirty="0"/>
              <a:t> </a:t>
            </a:r>
            <a:r>
              <a:rPr lang="en-US" altLang="zh-CN" dirty="0"/>
              <a:t>spaces</a:t>
            </a:r>
          </a:p>
          <a:p>
            <a:pPr lvl="1"/>
            <a:r>
              <a:rPr lang="en-US" altLang="zh-CN" dirty="0" err="1"/>
              <a:t>TransE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TransH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TransR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ComplEx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RotatE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….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91AA91-8A0C-AD49-9B0C-5D1CD83F17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69" t="18766" r="49514" b="33657"/>
          <a:stretch/>
        </p:blipFill>
        <p:spPr>
          <a:xfrm>
            <a:off x="939852" y="4150736"/>
            <a:ext cx="2914403" cy="16031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3191DC-38A6-4044-A84C-9547488D4A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883" t="3526" b="23787"/>
          <a:stretch/>
        </p:blipFill>
        <p:spPr>
          <a:xfrm>
            <a:off x="8337745" y="3549548"/>
            <a:ext cx="2914403" cy="2449286"/>
          </a:xfrm>
          <a:prstGeom prst="rect">
            <a:avLst/>
          </a:prstGeom>
        </p:spPr>
      </p:pic>
      <p:pic>
        <p:nvPicPr>
          <p:cNvPr id="6" name="Picture 2" descr="Summary of Translate Model for Knowledge Graph Embedding | by Xu LIANG |  Towards Data Science">
            <a:extLst>
              <a:ext uri="{FF2B5EF4-FFF2-40B4-BE49-F238E27FC236}">
                <a16:creationId xmlns:a16="http://schemas.microsoft.com/office/drawing/2014/main" id="{F2206F76-2852-9940-A1F1-D4A59D47A8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08"/>
          <a:stretch/>
        </p:blipFill>
        <p:spPr bwMode="auto">
          <a:xfrm>
            <a:off x="4169506" y="3888471"/>
            <a:ext cx="3917590" cy="1954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D522CB-E571-5A41-B25C-0B8AD1E975F4}"/>
              </a:ext>
            </a:extLst>
          </p:cNvPr>
          <p:cNvSpPr txBox="1"/>
          <p:nvPr/>
        </p:nvSpPr>
        <p:spPr>
          <a:xfrm>
            <a:off x="5450773" y="6081067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err="1">
                <a:solidFill>
                  <a:srgbClr val="0000FF"/>
                </a:solidFill>
              </a:rPr>
              <a:t>TransR</a:t>
            </a:r>
            <a:endParaRPr lang="en-US" sz="2400" b="1" dirty="0">
              <a:solidFill>
                <a:srgbClr val="0000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4D1A1F-9C5B-974A-B21F-6BE5082AE132}"/>
              </a:ext>
            </a:extLst>
          </p:cNvPr>
          <p:cNvSpPr txBox="1"/>
          <p:nvPr/>
        </p:nvSpPr>
        <p:spPr>
          <a:xfrm>
            <a:off x="9407545" y="6092613"/>
            <a:ext cx="1029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err="1">
                <a:solidFill>
                  <a:srgbClr val="0000FF"/>
                </a:solidFill>
              </a:rPr>
              <a:t>RotatE</a:t>
            </a:r>
            <a:endParaRPr lang="en-US" sz="2400" b="1" dirty="0">
              <a:solidFill>
                <a:srgbClr val="0000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DD424A-4DF9-F247-90EE-2097E210975F}"/>
              </a:ext>
            </a:extLst>
          </p:cNvPr>
          <p:cNvSpPr txBox="1"/>
          <p:nvPr/>
        </p:nvSpPr>
        <p:spPr>
          <a:xfrm>
            <a:off x="1494001" y="6081067"/>
            <a:ext cx="1014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err="1">
                <a:solidFill>
                  <a:srgbClr val="0000FF"/>
                </a:solidFill>
              </a:rPr>
              <a:t>TransE</a:t>
            </a:r>
            <a:endParaRPr lang="en-US" sz="24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67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E777-34F6-7348-9CBF-E5E4A0967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Reasoning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Symbolic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440FB-A529-AE45-AC49-1AE1FCF7D9F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/>
              <a:t>Symbolic</a:t>
            </a:r>
            <a:r>
              <a:rPr lang="zh-CN" altLang="en-US" dirty="0"/>
              <a:t> </a:t>
            </a:r>
            <a:r>
              <a:rPr lang="en-US" altLang="zh-CN" dirty="0"/>
              <a:t>logical</a:t>
            </a:r>
            <a:r>
              <a:rPr lang="zh-CN" altLang="en-US" dirty="0"/>
              <a:t> </a:t>
            </a:r>
            <a:r>
              <a:rPr lang="en-US" altLang="zh-CN" dirty="0"/>
              <a:t>rule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</a:p>
          <a:p>
            <a:pPr lvl="1"/>
            <a:r>
              <a:rPr lang="en-US" altLang="zh-CN" dirty="0"/>
              <a:t>Logic</a:t>
            </a:r>
            <a:r>
              <a:rPr lang="zh-CN" altLang="en-US" dirty="0"/>
              <a:t> </a:t>
            </a:r>
            <a:r>
              <a:rPr lang="en-US" altLang="zh-CN" dirty="0"/>
              <a:t>programming</a:t>
            </a:r>
            <a:r>
              <a:rPr lang="zh-CN" altLang="en-US" dirty="0"/>
              <a:t> </a:t>
            </a:r>
            <a:r>
              <a:rPr lang="en-US" altLang="zh-CN" dirty="0"/>
              <a:t>(e.g.,</a:t>
            </a:r>
            <a:r>
              <a:rPr lang="zh-CN" altLang="en-US" dirty="0"/>
              <a:t> </a:t>
            </a:r>
            <a:r>
              <a:rPr lang="en-US" altLang="zh-CN" dirty="0"/>
              <a:t>Prolog)</a:t>
            </a:r>
          </a:p>
          <a:p>
            <a:pPr lvl="1"/>
            <a:r>
              <a:rPr lang="en-US" altLang="zh-CN" dirty="0"/>
              <a:t>Markov</a:t>
            </a:r>
            <a:r>
              <a:rPr lang="zh-CN" altLang="en-US" dirty="0"/>
              <a:t> </a:t>
            </a:r>
            <a:r>
              <a:rPr lang="en-US" altLang="zh-CN" dirty="0"/>
              <a:t>Logic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</a:p>
          <a:p>
            <a:pPr lvl="1"/>
            <a:r>
              <a:rPr lang="en-US" altLang="zh-CN" dirty="0"/>
              <a:t>….</a:t>
            </a:r>
            <a:endParaRPr lang="en-CA" altLang="zh-CN" dirty="0"/>
          </a:p>
          <a:p>
            <a:endParaRPr 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CEE32DC-5231-4C33-B324-140F59CCACCB}"/>
              </a:ext>
            </a:extLst>
          </p:cNvPr>
          <p:cNvGrpSpPr/>
          <p:nvPr/>
        </p:nvGrpSpPr>
        <p:grpSpPr>
          <a:xfrm>
            <a:off x="6592903" y="3521362"/>
            <a:ext cx="4263594" cy="2808333"/>
            <a:chOff x="6336227" y="3517871"/>
            <a:chExt cx="4438650" cy="2923638"/>
          </a:xfrm>
        </p:grpSpPr>
        <p:pic>
          <p:nvPicPr>
            <p:cNvPr id="4098" name="Picture 2" descr="A Markov logic network program and its grounding relative to two... |  Download Scientific Diagram">
              <a:extLst>
                <a:ext uri="{FF2B5EF4-FFF2-40B4-BE49-F238E27FC236}">
                  <a16:creationId xmlns:a16="http://schemas.microsoft.com/office/drawing/2014/main" id="{645706BE-6558-0F47-977E-FD52090A02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6227" y="3517871"/>
              <a:ext cx="4438650" cy="2324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C269BDE-8B82-E842-A6A2-63D0A82ACBD1}"/>
                </a:ext>
              </a:extLst>
            </p:cNvPr>
            <p:cNvSpPr txBox="1"/>
            <p:nvPr/>
          </p:nvSpPr>
          <p:spPr>
            <a:xfrm>
              <a:off x="7214255" y="6041399"/>
              <a:ext cx="26825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rgbClr val="0000FF"/>
                  </a:solidFill>
                </a:rPr>
                <a:t>Markov</a:t>
              </a:r>
              <a:r>
                <a:rPr lang="zh-CN" altLang="en-US" sz="2000" b="1" dirty="0">
                  <a:solidFill>
                    <a:srgbClr val="0000FF"/>
                  </a:solidFill>
                </a:rPr>
                <a:t> </a:t>
              </a:r>
              <a:r>
                <a:rPr lang="en-US" altLang="zh-CN" sz="2000" b="1" dirty="0">
                  <a:solidFill>
                    <a:srgbClr val="0000FF"/>
                  </a:solidFill>
                </a:rPr>
                <a:t>Logic</a:t>
              </a:r>
              <a:r>
                <a:rPr lang="zh-CN" altLang="en-US" sz="2000" b="1" dirty="0">
                  <a:solidFill>
                    <a:srgbClr val="0000FF"/>
                  </a:solidFill>
                </a:rPr>
                <a:t> </a:t>
              </a:r>
              <a:r>
                <a:rPr lang="en-US" altLang="zh-CN" sz="2000" b="1" dirty="0">
                  <a:solidFill>
                    <a:srgbClr val="0000FF"/>
                  </a:solidFill>
                </a:rPr>
                <a:t>Networks</a:t>
              </a:r>
              <a:endParaRPr lang="en-US" sz="2000" b="1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BAF613BE-A5CB-42BF-8FB0-5A5FD3114D0D}"/>
              </a:ext>
            </a:extLst>
          </p:cNvPr>
          <p:cNvGrpSpPr/>
          <p:nvPr/>
        </p:nvGrpSpPr>
        <p:grpSpPr>
          <a:xfrm>
            <a:off x="1162505" y="3469677"/>
            <a:ext cx="4263594" cy="3132535"/>
            <a:chOff x="1114380" y="3452874"/>
            <a:chExt cx="4438650" cy="3261152"/>
          </a:xfrm>
        </p:grpSpPr>
        <p:pic>
          <p:nvPicPr>
            <p:cNvPr id="4100" name="Picture 4" descr="Prolog Examples">
              <a:extLst>
                <a:ext uri="{FF2B5EF4-FFF2-40B4-BE49-F238E27FC236}">
                  <a16:creationId xmlns:a16="http://schemas.microsoft.com/office/drawing/2014/main" id="{8DC89CDE-DBCD-EA46-9DF7-B9C1E154C3E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287"/>
            <a:stretch/>
          </p:blipFill>
          <p:spPr bwMode="auto">
            <a:xfrm>
              <a:off x="1114380" y="3452874"/>
              <a:ext cx="4438650" cy="28590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976328-0F6F-1747-A14D-F95A8AA4FC59}"/>
                </a:ext>
              </a:extLst>
            </p:cNvPr>
            <p:cNvSpPr txBox="1"/>
            <p:nvPr/>
          </p:nvSpPr>
          <p:spPr>
            <a:xfrm>
              <a:off x="2899099" y="6313916"/>
              <a:ext cx="8692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rgbClr val="0000FF"/>
                  </a:solidFill>
                </a:rPr>
                <a:t>Prolog</a:t>
              </a:r>
              <a:endParaRPr lang="en-US" sz="2000" b="1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624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394</Words>
  <Application>Microsoft Macintosh PowerPoint</Application>
  <PresentationFormat>Widescreen</PresentationFormat>
  <Paragraphs>70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Linux Libertine</vt:lpstr>
      <vt:lpstr>Arial</vt:lpstr>
      <vt:lpstr>Calibri</vt:lpstr>
      <vt:lpstr>Calibri Light</vt:lpstr>
      <vt:lpstr>Times New Roman</vt:lpstr>
      <vt:lpstr>Office Theme</vt:lpstr>
      <vt:lpstr>Reasoning on Knowledge Graphs: Symbolic or Neural?</vt:lpstr>
      <vt:lpstr>Knowledge Graphs</vt:lpstr>
      <vt:lpstr>Recommendation in E-commerce</vt:lpstr>
      <vt:lpstr>Question Answering</vt:lpstr>
      <vt:lpstr>Drug Repurposing</vt:lpstr>
      <vt:lpstr>Information Retrieval</vt:lpstr>
      <vt:lpstr>Reasoning on Knowledge Graphs</vt:lpstr>
      <vt:lpstr>Reasoning in Continuous Space</vt:lpstr>
      <vt:lpstr>Reasoning in Symbolic Space</vt:lpstr>
      <vt:lpstr>Neural-Symbolic Reasoning</vt:lpstr>
      <vt:lpstr>Logical Rule Induction/Learning</vt:lpstr>
      <vt:lpstr>Roadmap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Reasoning on Knowledge Graphs: Symbolic or Neural?</dc:title>
  <dc:creator>瞿 锰</dc:creator>
  <cp:lastModifiedBy>瞿 锰</cp:lastModifiedBy>
  <cp:revision>1</cp:revision>
  <dcterms:created xsi:type="dcterms:W3CDTF">2022-02-22T21:35:28Z</dcterms:created>
  <dcterms:modified xsi:type="dcterms:W3CDTF">2022-02-22T21:35:55Z</dcterms:modified>
</cp:coreProperties>
</file>

<file path=docProps/thumbnail.jpeg>
</file>